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embeddedFontLst>
    <p:embeddedFont>
      <p:font typeface="Roboto"/>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font" Target="fonts/Roboto-bold.fntdata"/><Relationship Id="rId10" Type="http://schemas.openxmlformats.org/officeDocument/2006/relationships/slide" Target="slides/slide5.xml"/><Relationship Id="rId21" Type="http://schemas.openxmlformats.org/officeDocument/2006/relationships/font" Target="fonts/Roboto-regular.fntdata"/><Relationship Id="rId13" Type="http://schemas.openxmlformats.org/officeDocument/2006/relationships/slide" Target="slides/slide8.xml"/><Relationship Id="rId24" Type="http://schemas.openxmlformats.org/officeDocument/2006/relationships/font" Target="fonts/Roboto-boldItalic.fntdata"/><Relationship Id="rId12" Type="http://schemas.openxmlformats.org/officeDocument/2006/relationships/slide" Target="slides/slide7.xml"/><Relationship Id="rId23" Type="http://schemas.openxmlformats.org/officeDocument/2006/relationships/font" Target="fonts/Roboto-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2c897a847ee_0_1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2c897a847ee_0_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2c897a847ee_0_1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2c897a847ee_0_1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2c897a847ee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2c897a847ee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2c897a847ee_0_1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2c897a847ee_0_1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2c897a847ee_0_1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2c897a847ee_0_1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2c897a847ee_0_1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2c897a847ee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2c897a847ee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2c897a847ee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2c897a847ee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2c897a847ee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c897a847ee_0_1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c897a847ee_0_1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c897a847ee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2c897a847ee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2c897a847ee_0_1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2c897a847ee_0_1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2c897a847ee_0_1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2c897a847ee_0_1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2c897a847ee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2c897a847ee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2c897a847ee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2c897a847ee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0"/>
              </a:spcBef>
              <a:spcAft>
                <a:spcPts val="0"/>
              </a:spcAft>
              <a:buClr>
                <a:schemeClr val="lt1"/>
              </a:buClr>
              <a:buSzPts val="1400"/>
              <a:buChar char="○"/>
              <a:defRPr>
                <a:solidFill>
                  <a:schemeClr val="lt1"/>
                </a:solidFill>
              </a:defRPr>
            </a:lvl2pPr>
            <a:lvl3pPr indent="-317500" lvl="2" marL="1371600" algn="ctr">
              <a:spcBef>
                <a:spcPts val="0"/>
              </a:spcBef>
              <a:spcAft>
                <a:spcPts val="0"/>
              </a:spcAft>
              <a:buClr>
                <a:schemeClr val="lt1"/>
              </a:buClr>
              <a:buSzPts val="1400"/>
              <a:buChar char="■"/>
              <a:defRPr>
                <a:solidFill>
                  <a:schemeClr val="lt1"/>
                </a:solidFill>
              </a:defRPr>
            </a:lvl3pPr>
            <a:lvl4pPr indent="-317500" lvl="3" marL="1828800" algn="ctr">
              <a:spcBef>
                <a:spcPts val="0"/>
              </a:spcBef>
              <a:spcAft>
                <a:spcPts val="0"/>
              </a:spcAft>
              <a:buClr>
                <a:schemeClr val="lt1"/>
              </a:buClr>
              <a:buSzPts val="1400"/>
              <a:buChar char="●"/>
              <a:defRPr>
                <a:solidFill>
                  <a:schemeClr val="lt1"/>
                </a:solidFill>
              </a:defRPr>
            </a:lvl4pPr>
            <a:lvl5pPr indent="-317500" lvl="4" marL="2286000" algn="ctr">
              <a:spcBef>
                <a:spcPts val="0"/>
              </a:spcBef>
              <a:spcAft>
                <a:spcPts val="0"/>
              </a:spcAft>
              <a:buClr>
                <a:schemeClr val="lt1"/>
              </a:buClr>
              <a:buSzPts val="1400"/>
              <a:buChar char="○"/>
              <a:defRPr>
                <a:solidFill>
                  <a:schemeClr val="lt1"/>
                </a:solidFill>
              </a:defRPr>
            </a:lvl5pPr>
            <a:lvl6pPr indent="-317500" lvl="5" marL="2743200" algn="ctr">
              <a:spcBef>
                <a:spcPts val="0"/>
              </a:spcBef>
              <a:spcAft>
                <a:spcPts val="0"/>
              </a:spcAft>
              <a:buClr>
                <a:schemeClr val="lt1"/>
              </a:buClr>
              <a:buSzPts val="1400"/>
              <a:buChar char="■"/>
              <a:defRPr>
                <a:solidFill>
                  <a:schemeClr val="lt1"/>
                </a:solidFill>
              </a:defRPr>
            </a:lvl6pPr>
            <a:lvl7pPr indent="-317500" lvl="6" marL="3200400" algn="ctr">
              <a:spcBef>
                <a:spcPts val="0"/>
              </a:spcBef>
              <a:spcAft>
                <a:spcPts val="0"/>
              </a:spcAft>
              <a:buClr>
                <a:schemeClr val="lt1"/>
              </a:buClr>
              <a:buSzPts val="1400"/>
              <a:buChar char="●"/>
              <a:defRPr>
                <a:solidFill>
                  <a:schemeClr val="lt1"/>
                </a:solidFill>
              </a:defRPr>
            </a:lvl7pPr>
            <a:lvl8pPr indent="-317500" lvl="7" marL="3657600" algn="ctr">
              <a:spcBef>
                <a:spcPts val="0"/>
              </a:spcBef>
              <a:spcAft>
                <a:spcPts val="0"/>
              </a:spcAft>
              <a:buClr>
                <a:schemeClr val="lt1"/>
              </a:buClr>
              <a:buSzPts val="1400"/>
              <a:buChar char="○"/>
              <a:defRPr>
                <a:solidFill>
                  <a:schemeClr val="lt1"/>
                </a:solidFill>
              </a:defRPr>
            </a:lvl8pPr>
            <a:lvl9pPr indent="-317500" lvl="8" marL="4114800" algn="ctr">
              <a:spcBef>
                <a:spcPts val="0"/>
              </a:spcBef>
              <a:spcAft>
                <a:spcPts val="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5.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3"/>
          <p:cNvSpPr txBox="1"/>
          <p:nvPr>
            <p:ph type="ctrTitle"/>
          </p:nvPr>
        </p:nvSpPr>
        <p:spPr>
          <a:xfrm>
            <a:off x="598100" y="1775222"/>
            <a:ext cx="8222100" cy="8388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Administration</a:t>
            </a:r>
            <a:r>
              <a:rPr lang="en"/>
              <a:t> Portal </a:t>
            </a:r>
            <a:endParaRPr/>
          </a:p>
          <a:p>
            <a:pPr indent="0" lvl="0" marL="0" rtl="0" algn="l">
              <a:spcBef>
                <a:spcPts val="0"/>
              </a:spcBef>
              <a:spcAft>
                <a:spcPts val="0"/>
              </a:spcAft>
              <a:buNone/>
            </a:pPr>
            <a:r>
              <a:rPr lang="en"/>
              <a:t>Design - Part 2</a:t>
            </a:r>
            <a:endParaRPr/>
          </a:p>
        </p:txBody>
      </p:sp>
      <p:sp>
        <p:nvSpPr>
          <p:cNvPr id="86" name="Google Shape;86;p13"/>
          <p:cNvSpPr txBox="1"/>
          <p:nvPr>
            <p:ph idx="1" type="subTitle"/>
          </p:nvPr>
        </p:nvSpPr>
        <p:spPr>
          <a:xfrm>
            <a:off x="598100" y="2715961"/>
            <a:ext cx="8222100" cy="22812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SzPts val="275"/>
              <a:buNone/>
            </a:pPr>
            <a:r>
              <a:rPr lang="en" sz="1325"/>
              <a:t>Derek Brandt</a:t>
            </a:r>
            <a:endParaRPr sz="1325"/>
          </a:p>
          <a:p>
            <a:pPr indent="0" lvl="0" marL="0" rtl="0" algn="l">
              <a:lnSpc>
                <a:spcPct val="150000"/>
              </a:lnSpc>
              <a:spcBef>
                <a:spcPts val="0"/>
              </a:spcBef>
              <a:spcAft>
                <a:spcPts val="0"/>
              </a:spcAft>
              <a:buSzPts val="275"/>
              <a:buNone/>
            </a:pPr>
            <a:r>
              <a:rPr lang="en" sz="1325"/>
              <a:t>Tyler Orman</a:t>
            </a:r>
            <a:endParaRPr sz="1325"/>
          </a:p>
          <a:p>
            <a:pPr indent="0" lvl="0" marL="0" rtl="0" algn="l">
              <a:lnSpc>
                <a:spcPct val="150000"/>
              </a:lnSpc>
              <a:spcBef>
                <a:spcPts val="0"/>
              </a:spcBef>
              <a:spcAft>
                <a:spcPts val="0"/>
              </a:spcAft>
              <a:buSzPts val="275"/>
              <a:buNone/>
            </a:pPr>
            <a:r>
              <a:rPr lang="en" sz="1325"/>
              <a:t>Aryan Rao</a:t>
            </a:r>
            <a:endParaRPr sz="1325"/>
          </a:p>
          <a:p>
            <a:pPr indent="0" lvl="0" marL="0" rtl="0" algn="l">
              <a:lnSpc>
                <a:spcPct val="150000"/>
              </a:lnSpc>
              <a:spcBef>
                <a:spcPts val="0"/>
              </a:spcBef>
              <a:spcAft>
                <a:spcPts val="0"/>
              </a:spcAft>
              <a:buSzPts val="275"/>
              <a:buNone/>
            </a:pPr>
            <a:r>
              <a:rPr lang="en" sz="1325"/>
              <a:t>Israel Sanchez Tellez</a:t>
            </a:r>
            <a:endParaRPr sz="1325"/>
          </a:p>
          <a:p>
            <a:pPr indent="0" lvl="0" marL="0" rtl="0" algn="l">
              <a:lnSpc>
                <a:spcPct val="150000"/>
              </a:lnSpc>
              <a:spcBef>
                <a:spcPts val="0"/>
              </a:spcBef>
              <a:spcAft>
                <a:spcPts val="0"/>
              </a:spcAft>
              <a:buSzPts val="275"/>
              <a:buNone/>
            </a:pPr>
            <a:r>
              <a:rPr lang="en" sz="1325"/>
              <a:t>Team ID: sddec24-03</a:t>
            </a:r>
            <a:endParaRPr sz="1325"/>
          </a:p>
          <a:p>
            <a:pPr indent="0" lvl="0" marL="0" rtl="0" algn="l">
              <a:lnSpc>
                <a:spcPct val="150000"/>
              </a:lnSpc>
              <a:spcBef>
                <a:spcPts val="0"/>
              </a:spcBef>
              <a:spcAft>
                <a:spcPts val="0"/>
              </a:spcAft>
              <a:buSzPts val="275"/>
              <a:buNone/>
            </a:pPr>
            <a:r>
              <a:rPr lang="en" sz="1325"/>
              <a:t>Client: DigiClips</a:t>
            </a:r>
            <a:endParaRPr sz="1325"/>
          </a:p>
          <a:p>
            <a:pPr indent="0" lvl="0" marL="0" rtl="0" algn="l">
              <a:lnSpc>
                <a:spcPct val="150000"/>
              </a:lnSpc>
              <a:spcBef>
                <a:spcPts val="0"/>
              </a:spcBef>
              <a:spcAft>
                <a:spcPts val="0"/>
              </a:spcAft>
              <a:buSzPts val="275"/>
              <a:buNone/>
            </a:pPr>
            <a:r>
              <a:rPr lang="en" sz="1325"/>
              <a:t>Faculty Advisor: Dr.  Ashfaq Khokhar</a:t>
            </a:r>
            <a:endParaRPr sz="1325"/>
          </a:p>
          <a:p>
            <a:pPr indent="0" lvl="0" marL="0" rtl="0" algn="l">
              <a:lnSpc>
                <a:spcPct val="150000"/>
              </a:lnSpc>
              <a:spcBef>
                <a:spcPts val="0"/>
              </a:spcBef>
              <a:spcAft>
                <a:spcPts val="0"/>
              </a:spcAft>
              <a:buSzPts val="275"/>
              <a:buNone/>
            </a:pPr>
            <a:r>
              <a:t/>
            </a:r>
            <a:endParaRPr sz="1325"/>
          </a:p>
          <a:p>
            <a:pPr indent="0" lvl="0" marL="0" rtl="0" algn="l">
              <a:lnSpc>
                <a:spcPct val="150000"/>
              </a:lnSpc>
              <a:spcBef>
                <a:spcPts val="0"/>
              </a:spcBef>
              <a:spcAft>
                <a:spcPts val="0"/>
              </a:spcAft>
              <a:buSzPts val="275"/>
              <a:buNone/>
            </a:pPr>
            <a:r>
              <a:t/>
            </a:r>
            <a:endParaRPr sz="1325"/>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2"/>
          <p:cNvSpPr txBox="1"/>
          <p:nvPr>
            <p:ph type="title"/>
          </p:nvPr>
        </p:nvSpPr>
        <p:spPr>
          <a:xfrm>
            <a:off x="598100" y="2152347"/>
            <a:ext cx="8222100" cy="8388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Technology Considerations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3"/>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Technology Considerations</a:t>
            </a:r>
            <a:endParaRPr/>
          </a:p>
        </p:txBody>
      </p:sp>
      <p:sp>
        <p:nvSpPr>
          <p:cNvPr id="147" name="Google Shape;147;p23"/>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Angular 18.0</a:t>
            </a:r>
            <a:endParaRPr/>
          </a:p>
          <a:p>
            <a:pPr indent="-317500" lvl="1" marL="914400" rtl="0" algn="l">
              <a:spcBef>
                <a:spcPts val="0"/>
              </a:spcBef>
              <a:spcAft>
                <a:spcPts val="0"/>
              </a:spcAft>
              <a:buSzPts val="1400"/>
              <a:buChar char="-"/>
            </a:pPr>
            <a:r>
              <a:rPr lang="en"/>
              <a:t>Weighed against other options</a:t>
            </a:r>
            <a:endParaRPr/>
          </a:p>
          <a:p>
            <a:pPr indent="-317500" lvl="1" marL="914400" rtl="0" algn="l">
              <a:spcBef>
                <a:spcPts val="0"/>
              </a:spcBef>
              <a:spcAft>
                <a:spcPts val="0"/>
              </a:spcAft>
              <a:buSzPts val="1400"/>
              <a:buChar char="-"/>
            </a:pPr>
            <a:r>
              <a:rPr lang="en"/>
              <a:t>Clients existing codebase is written in Angular</a:t>
            </a:r>
            <a:endParaRPr/>
          </a:p>
          <a:p>
            <a:pPr indent="-317500" lvl="1" marL="914400" rtl="0" algn="l">
              <a:spcBef>
                <a:spcPts val="0"/>
              </a:spcBef>
              <a:spcAft>
                <a:spcPts val="0"/>
              </a:spcAft>
              <a:buSzPts val="1400"/>
              <a:buChar char="-"/>
            </a:pPr>
            <a:r>
              <a:rPr lang="en"/>
              <a:t>Clients requested this framework</a:t>
            </a:r>
            <a:endParaRPr/>
          </a:p>
          <a:p>
            <a:pPr indent="-342900" lvl="0" marL="457200" rtl="0" algn="l">
              <a:spcBef>
                <a:spcPts val="0"/>
              </a:spcBef>
              <a:spcAft>
                <a:spcPts val="0"/>
              </a:spcAft>
              <a:buSzPts val="1800"/>
              <a:buChar char="-"/>
            </a:pPr>
            <a:r>
              <a:rPr lang="en"/>
              <a:t>MySQL</a:t>
            </a:r>
            <a:endParaRPr/>
          </a:p>
          <a:p>
            <a:pPr indent="-317500" lvl="1" marL="914400" rtl="0" algn="l">
              <a:spcBef>
                <a:spcPts val="0"/>
              </a:spcBef>
              <a:spcAft>
                <a:spcPts val="0"/>
              </a:spcAft>
              <a:buSzPts val="1400"/>
              <a:buChar char="-"/>
            </a:pPr>
            <a:r>
              <a:rPr lang="en"/>
              <a:t>Clients are currently using a MySQL database</a:t>
            </a:r>
            <a:endParaRPr/>
          </a:p>
          <a:p>
            <a:pPr indent="-317500" lvl="1" marL="914400" rtl="0" algn="l">
              <a:spcBef>
                <a:spcPts val="0"/>
              </a:spcBef>
              <a:spcAft>
                <a:spcPts val="0"/>
              </a:spcAft>
              <a:buSzPts val="1400"/>
              <a:buChar char="-"/>
            </a:pPr>
            <a:r>
              <a:rPr lang="en"/>
              <a:t>Clients requested we </a:t>
            </a:r>
            <a:r>
              <a:rPr lang="en"/>
              <a:t>continue</a:t>
            </a:r>
            <a:r>
              <a:rPr lang="en"/>
              <a:t> with this database</a:t>
            </a:r>
            <a:endParaRPr/>
          </a:p>
        </p:txBody>
      </p:sp>
      <p:pic>
        <p:nvPicPr>
          <p:cNvPr id="148" name="Google Shape;148;p23"/>
          <p:cNvPicPr preferRelativeResize="0"/>
          <p:nvPr/>
        </p:nvPicPr>
        <p:blipFill>
          <a:blip r:embed="rId3">
            <a:alphaModFix/>
          </a:blip>
          <a:stretch>
            <a:fillRect/>
          </a:stretch>
        </p:blipFill>
        <p:spPr>
          <a:xfrm>
            <a:off x="6822625" y="154000"/>
            <a:ext cx="2148276" cy="2148276"/>
          </a:xfrm>
          <a:prstGeom prst="rect">
            <a:avLst/>
          </a:prstGeom>
          <a:noFill/>
          <a:ln>
            <a:noFill/>
          </a:ln>
        </p:spPr>
      </p:pic>
      <p:pic>
        <p:nvPicPr>
          <p:cNvPr id="149" name="Google Shape;149;p23"/>
          <p:cNvPicPr preferRelativeResize="0"/>
          <p:nvPr/>
        </p:nvPicPr>
        <p:blipFill>
          <a:blip r:embed="rId4">
            <a:alphaModFix/>
          </a:blip>
          <a:stretch>
            <a:fillRect/>
          </a:stretch>
        </p:blipFill>
        <p:spPr>
          <a:xfrm>
            <a:off x="5842476" y="1995438"/>
            <a:ext cx="1807875" cy="18078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4"/>
          <p:cNvSpPr txBox="1"/>
          <p:nvPr>
            <p:ph type="title"/>
          </p:nvPr>
        </p:nvSpPr>
        <p:spPr>
          <a:xfrm>
            <a:off x="598100" y="2152347"/>
            <a:ext cx="8222100" cy="838800"/>
          </a:xfrm>
          <a:prstGeom prst="rect">
            <a:avLst/>
          </a:prstGeom>
        </p:spPr>
        <p:txBody>
          <a:bodyPr anchorCtr="0" anchor="ctr" bIns="91425" lIns="91425" spcFirstLastPara="1" rIns="91425" wrap="square" tIns="91425">
            <a:normAutofit fontScale="90000"/>
          </a:bodyPr>
          <a:lstStyle/>
          <a:p>
            <a:pPr indent="0" lvl="0" marL="0" rtl="0" algn="l">
              <a:spcBef>
                <a:spcPts val="0"/>
              </a:spcBef>
              <a:spcAft>
                <a:spcPts val="0"/>
              </a:spcAft>
              <a:buNone/>
            </a:pPr>
            <a:r>
              <a:rPr lang="en"/>
              <a:t>Areas of Concern and Development</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5"/>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Areas of Concern and Development</a:t>
            </a:r>
            <a:endParaRPr/>
          </a:p>
        </p:txBody>
      </p:sp>
      <p:sp>
        <p:nvSpPr>
          <p:cNvPr id="160" name="Google Shape;160;p25"/>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Because</a:t>
            </a:r>
            <a:r>
              <a:rPr lang="en"/>
              <a:t> our design is modular and there will be a dedicated page for each user role, our current design will be able to satisfy our users needs and adapt with them as the requirements </a:t>
            </a:r>
            <a:r>
              <a:rPr lang="en"/>
              <a:t>change in the future</a:t>
            </a:r>
            <a:r>
              <a:rPr lang="en"/>
              <a:t>. </a:t>
            </a:r>
            <a:endParaRPr/>
          </a:p>
          <a:p>
            <a:pPr indent="0" lvl="0" marL="0" rtl="0" algn="l">
              <a:spcBef>
                <a:spcPts val="1200"/>
              </a:spcBef>
              <a:spcAft>
                <a:spcPts val="12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6"/>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Areas of Concern and Development</a:t>
            </a:r>
            <a:endParaRPr/>
          </a:p>
        </p:txBody>
      </p:sp>
      <p:sp>
        <p:nvSpPr>
          <p:cNvPr id="166" name="Google Shape;166;p26"/>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Concerns:</a:t>
            </a:r>
            <a:endParaRPr/>
          </a:p>
          <a:p>
            <a:pPr indent="-342900" lvl="0" marL="457200" rtl="0" algn="l">
              <a:spcBef>
                <a:spcPts val="1200"/>
              </a:spcBef>
              <a:spcAft>
                <a:spcPts val="0"/>
              </a:spcAft>
              <a:buSzPts val="1800"/>
              <a:buChar char="-"/>
            </a:pPr>
            <a:r>
              <a:rPr lang="en"/>
              <a:t>Our primary concern is limitations in the Angular framework that may prevent us from implementing our designs. </a:t>
            </a:r>
            <a:endParaRPr/>
          </a:p>
          <a:p>
            <a:pPr indent="-342900" lvl="0" marL="457200" rtl="0" algn="l">
              <a:spcBef>
                <a:spcPts val="0"/>
              </a:spcBef>
              <a:spcAft>
                <a:spcPts val="0"/>
              </a:spcAft>
              <a:buSzPts val="1800"/>
              <a:buChar char="-"/>
            </a:pPr>
            <a:r>
              <a:rPr lang="en"/>
              <a:t>An addition concern is the number of pages that may need to be designed to have a unique page for each user role. </a:t>
            </a:r>
            <a:endParaRPr i="1"/>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27"/>
          <p:cNvSpPr txBox="1"/>
          <p:nvPr>
            <p:ph type="title"/>
          </p:nvPr>
        </p:nvSpPr>
        <p:spPr>
          <a:xfrm>
            <a:off x="598100" y="2152347"/>
            <a:ext cx="8222100" cy="8388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Questions?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4"/>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Agenda</a:t>
            </a:r>
            <a:endParaRPr/>
          </a:p>
        </p:txBody>
      </p:sp>
      <p:sp>
        <p:nvSpPr>
          <p:cNvPr id="92" name="Google Shape;92;p1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Project Overview</a:t>
            </a:r>
            <a:endParaRPr/>
          </a:p>
          <a:p>
            <a:pPr indent="0" lvl="0" marL="0" rtl="0" algn="l">
              <a:spcBef>
                <a:spcPts val="1200"/>
              </a:spcBef>
              <a:spcAft>
                <a:spcPts val="0"/>
              </a:spcAft>
              <a:buNone/>
            </a:pPr>
            <a:r>
              <a:rPr lang="en"/>
              <a:t>Detailed Design and Visuals</a:t>
            </a:r>
            <a:endParaRPr/>
          </a:p>
          <a:p>
            <a:pPr indent="0" lvl="0" marL="0" rtl="0" algn="l">
              <a:spcBef>
                <a:spcPts val="1200"/>
              </a:spcBef>
              <a:spcAft>
                <a:spcPts val="0"/>
              </a:spcAft>
              <a:buNone/>
            </a:pPr>
            <a:r>
              <a:rPr lang="en"/>
              <a:t>Functionality</a:t>
            </a:r>
            <a:endParaRPr/>
          </a:p>
          <a:p>
            <a:pPr indent="0" lvl="0" marL="0" rtl="0" algn="l">
              <a:spcBef>
                <a:spcPts val="1200"/>
              </a:spcBef>
              <a:spcAft>
                <a:spcPts val="0"/>
              </a:spcAft>
              <a:buNone/>
            </a:pPr>
            <a:r>
              <a:rPr lang="en"/>
              <a:t>Technology Considerations</a:t>
            </a:r>
            <a:endParaRPr/>
          </a:p>
          <a:p>
            <a:pPr indent="0" lvl="0" marL="0" rtl="0" algn="l">
              <a:spcBef>
                <a:spcPts val="1200"/>
              </a:spcBef>
              <a:spcAft>
                <a:spcPts val="1200"/>
              </a:spcAft>
              <a:buNone/>
            </a:pPr>
            <a:r>
              <a:rPr lang="en"/>
              <a:t>Areas of Concern and Development</a:t>
            </a:r>
            <a:endParaRPr/>
          </a:p>
        </p:txBody>
      </p:sp>
      <p:pic>
        <p:nvPicPr>
          <p:cNvPr id="93" name="Google Shape;93;p14"/>
          <p:cNvPicPr preferRelativeResize="0"/>
          <p:nvPr/>
        </p:nvPicPr>
        <p:blipFill>
          <a:blip r:embed="rId3">
            <a:alphaModFix/>
          </a:blip>
          <a:stretch>
            <a:fillRect/>
          </a:stretch>
        </p:blipFill>
        <p:spPr>
          <a:xfrm>
            <a:off x="5685525" y="207900"/>
            <a:ext cx="3146775" cy="31467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5"/>
          <p:cNvSpPr txBox="1"/>
          <p:nvPr>
            <p:ph type="title"/>
          </p:nvPr>
        </p:nvSpPr>
        <p:spPr>
          <a:xfrm>
            <a:off x="598100" y="2152347"/>
            <a:ext cx="8222100" cy="8388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Project Overview</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6"/>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Project Overview</a:t>
            </a:r>
            <a:endParaRPr/>
          </a:p>
        </p:txBody>
      </p:sp>
      <p:sp>
        <p:nvSpPr>
          <p:cNvPr id="104" name="Google Shape;104;p16"/>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DigiClips is striving to be a website that catalogs diverse media content</a:t>
            </a:r>
            <a:endParaRPr/>
          </a:p>
          <a:p>
            <a:pPr indent="0" lvl="0" marL="0" rtl="0" algn="l">
              <a:spcBef>
                <a:spcPts val="1200"/>
              </a:spcBef>
              <a:spcAft>
                <a:spcPts val="0"/>
              </a:spcAft>
              <a:buNone/>
            </a:pPr>
            <a:r>
              <a:rPr lang="en"/>
              <a:t>including news coverage, advertisements, radio broadcasts, and podcasts.</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a:t>Our team’s primary objective centers on revitalizing</a:t>
            </a:r>
            <a:endParaRPr/>
          </a:p>
          <a:p>
            <a:pPr indent="0" lvl="0" marL="0" rtl="0" algn="l">
              <a:spcBef>
                <a:spcPts val="1200"/>
              </a:spcBef>
              <a:spcAft>
                <a:spcPts val="0"/>
              </a:spcAft>
              <a:buNone/>
            </a:pPr>
            <a:r>
              <a:rPr lang="en"/>
              <a:t>the administration portal which oversees</a:t>
            </a:r>
            <a:endParaRPr/>
          </a:p>
          <a:p>
            <a:pPr indent="0" lvl="0" marL="0" rtl="0" algn="l">
              <a:spcBef>
                <a:spcPts val="1200"/>
              </a:spcBef>
              <a:spcAft>
                <a:spcPts val="1200"/>
              </a:spcAft>
              <a:buNone/>
            </a:pPr>
            <a:r>
              <a:rPr lang="en"/>
              <a:t>users and server status.</a:t>
            </a:r>
            <a:endParaRPr/>
          </a:p>
        </p:txBody>
      </p:sp>
      <p:pic>
        <p:nvPicPr>
          <p:cNvPr id="105" name="Google Shape;105;p16"/>
          <p:cNvPicPr preferRelativeResize="0"/>
          <p:nvPr/>
        </p:nvPicPr>
        <p:blipFill>
          <a:blip r:embed="rId3">
            <a:alphaModFix/>
          </a:blip>
          <a:stretch>
            <a:fillRect/>
          </a:stretch>
        </p:blipFill>
        <p:spPr>
          <a:xfrm>
            <a:off x="7825300" y="69300"/>
            <a:ext cx="1231975" cy="12319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7"/>
          <p:cNvSpPr txBox="1"/>
          <p:nvPr>
            <p:ph type="title"/>
          </p:nvPr>
        </p:nvSpPr>
        <p:spPr>
          <a:xfrm>
            <a:off x="598100" y="2152347"/>
            <a:ext cx="8222100" cy="8388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Detailed Design and Visuals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8"/>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Detailed Design and Visuals</a:t>
            </a:r>
            <a:endParaRPr/>
          </a:p>
        </p:txBody>
      </p:sp>
      <p:sp>
        <p:nvSpPr>
          <p:cNvPr id="116" name="Google Shape;116;p18"/>
          <p:cNvSpPr txBox="1"/>
          <p:nvPr>
            <p:ph idx="1" type="body"/>
          </p:nvPr>
        </p:nvSpPr>
        <p:spPr>
          <a:xfrm>
            <a:off x="311700" y="1229875"/>
            <a:ext cx="4260300" cy="33390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t>Our </a:t>
            </a:r>
            <a:r>
              <a:rPr lang="en"/>
              <a:t>design</a:t>
            </a:r>
            <a:r>
              <a:rPr lang="en"/>
              <a:t> consists of a series of pages where our users can view and interact with various administrative data. </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
              <a:t>The page to the right shows an example of a home page for a Machine Analyst. The status of various machines can be seen as well as graphics to show error rates. There will also be a menu on the left to take the user to specific pages with more in-depth information. </a:t>
            </a:r>
            <a:endParaRPr/>
          </a:p>
        </p:txBody>
      </p:sp>
      <p:pic>
        <p:nvPicPr>
          <p:cNvPr id="117" name="Google Shape;117;p18"/>
          <p:cNvPicPr preferRelativeResize="0"/>
          <p:nvPr/>
        </p:nvPicPr>
        <p:blipFill>
          <a:blip r:embed="rId3">
            <a:alphaModFix/>
          </a:blip>
          <a:stretch>
            <a:fillRect/>
          </a:stretch>
        </p:blipFill>
        <p:spPr>
          <a:xfrm>
            <a:off x="5153575" y="1072275"/>
            <a:ext cx="3652099" cy="2598000"/>
          </a:xfrm>
          <a:prstGeom prst="rect">
            <a:avLst/>
          </a:prstGeom>
          <a:noFill/>
          <a:ln cap="flat" cmpd="sng" w="9525">
            <a:solidFill>
              <a:schemeClr val="dk2"/>
            </a:solidFill>
            <a:prstDash val="solid"/>
            <a:round/>
            <a:headEnd len="sm" w="sm" type="none"/>
            <a:tailEnd len="sm" w="sm" type="none"/>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19"/>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Detailed Design and Visuals</a:t>
            </a:r>
            <a:endParaRPr/>
          </a:p>
        </p:txBody>
      </p:sp>
      <p:sp>
        <p:nvSpPr>
          <p:cNvPr id="123" name="Google Shape;123;p19"/>
          <p:cNvSpPr txBox="1"/>
          <p:nvPr>
            <p:ph idx="1" type="body"/>
          </p:nvPr>
        </p:nvSpPr>
        <p:spPr>
          <a:xfrm>
            <a:off x="169375" y="1017800"/>
            <a:ext cx="3542400" cy="3702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100">
                <a:solidFill>
                  <a:srgbClr val="000000"/>
                </a:solidFill>
                <a:latin typeface="Arial"/>
                <a:ea typeface="Arial"/>
                <a:cs typeface="Arial"/>
                <a:sym typeface="Arial"/>
              </a:rPr>
              <a:t>Here is a functional diagram outlining the source code for the backend system of the DigiClips administrative portal. This is an outline of the current functionality of the dashboard the the roles of each section of the system.</a:t>
            </a:r>
            <a:endParaRPr i="1"/>
          </a:p>
        </p:txBody>
      </p:sp>
      <p:pic>
        <p:nvPicPr>
          <p:cNvPr id="124" name="Google Shape;124;p19"/>
          <p:cNvPicPr preferRelativeResize="0"/>
          <p:nvPr/>
        </p:nvPicPr>
        <p:blipFill>
          <a:blip r:embed="rId3">
            <a:alphaModFix/>
          </a:blip>
          <a:stretch>
            <a:fillRect/>
          </a:stretch>
        </p:blipFill>
        <p:spPr>
          <a:xfrm>
            <a:off x="4389225" y="1110200"/>
            <a:ext cx="4754775" cy="3771800"/>
          </a:xfrm>
          <a:prstGeom prst="rect">
            <a:avLst/>
          </a:prstGeom>
          <a:noFill/>
          <a:ln cap="flat" cmpd="sng" w="9525">
            <a:solidFill>
              <a:srgbClr val="000000"/>
            </a:solidFill>
            <a:prstDash val="solid"/>
            <a:round/>
            <a:headEnd len="sm" w="sm" type="none"/>
            <a:tailEnd len="sm" w="sm" type="none"/>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0"/>
          <p:cNvSpPr txBox="1"/>
          <p:nvPr>
            <p:ph type="title"/>
          </p:nvPr>
        </p:nvSpPr>
        <p:spPr>
          <a:xfrm>
            <a:off x="598100" y="2152347"/>
            <a:ext cx="8222100" cy="8388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Functionality</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1"/>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Functionality</a:t>
            </a:r>
            <a:endParaRPr/>
          </a:p>
        </p:txBody>
      </p:sp>
      <p:sp>
        <p:nvSpPr>
          <p:cNvPr id="135" name="Google Shape;135;p21"/>
          <p:cNvSpPr txBox="1"/>
          <p:nvPr>
            <p:ph idx="1" type="body"/>
          </p:nvPr>
        </p:nvSpPr>
        <p:spPr>
          <a:xfrm>
            <a:off x="311700" y="1229875"/>
            <a:ext cx="82350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User Actions:</a:t>
            </a:r>
            <a:endParaRPr/>
          </a:p>
          <a:p>
            <a:pPr indent="-342900" lvl="0" marL="457200" rtl="0" algn="l">
              <a:spcBef>
                <a:spcPts val="1200"/>
              </a:spcBef>
              <a:spcAft>
                <a:spcPts val="0"/>
              </a:spcAft>
              <a:buSzPts val="1800"/>
              <a:buChar char="-"/>
            </a:pPr>
            <a:r>
              <a:rPr lang="en"/>
              <a:t>Select user type</a:t>
            </a:r>
            <a:endParaRPr/>
          </a:p>
          <a:p>
            <a:pPr indent="-342900" lvl="0" marL="457200" rtl="0" algn="l">
              <a:spcBef>
                <a:spcPts val="0"/>
              </a:spcBef>
              <a:spcAft>
                <a:spcPts val="0"/>
              </a:spcAft>
              <a:buSzPts val="1800"/>
              <a:buChar char="-"/>
            </a:pPr>
            <a:r>
              <a:rPr lang="en"/>
              <a:t>Change page</a:t>
            </a:r>
            <a:endParaRPr/>
          </a:p>
          <a:p>
            <a:pPr indent="-342900" lvl="0" marL="457200" rtl="0" algn="l">
              <a:spcBef>
                <a:spcPts val="0"/>
              </a:spcBef>
              <a:spcAft>
                <a:spcPts val="0"/>
              </a:spcAft>
              <a:buSzPts val="1800"/>
              <a:buChar char="-"/>
            </a:pPr>
            <a:r>
              <a:rPr lang="en"/>
              <a:t>Change table timeframes/metrics</a:t>
            </a:r>
            <a:endParaRPr/>
          </a:p>
          <a:p>
            <a:pPr indent="0" lvl="0" marL="0" rtl="0" algn="l">
              <a:spcBef>
                <a:spcPts val="1200"/>
              </a:spcBef>
              <a:spcAft>
                <a:spcPts val="0"/>
              </a:spcAft>
              <a:buNone/>
            </a:pPr>
            <a:r>
              <a:rPr lang="en"/>
              <a:t>System Responses:</a:t>
            </a:r>
            <a:endParaRPr/>
          </a:p>
          <a:p>
            <a:pPr indent="-342900" lvl="0" marL="457200" rtl="0" algn="l">
              <a:spcBef>
                <a:spcPts val="1200"/>
              </a:spcBef>
              <a:spcAft>
                <a:spcPts val="0"/>
              </a:spcAft>
              <a:buSzPts val="1800"/>
              <a:buChar char="-"/>
            </a:pPr>
            <a:r>
              <a:rPr lang="en"/>
              <a:t>Changes section information based on drop down</a:t>
            </a:r>
            <a:endParaRPr/>
          </a:p>
          <a:p>
            <a:pPr indent="-342900" lvl="0" marL="457200" rtl="0" algn="l">
              <a:spcBef>
                <a:spcPts val="0"/>
              </a:spcBef>
              <a:spcAft>
                <a:spcPts val="0"/>
              </a:spcAft>
              <a:buSzPts val="1800"/>
              <a:buChar char="-"/>
            </a:pPr>
            <a:r>
              <a:rPr lang="en"/>
              <a:t>Present information based on user type</a:t>
            </a:r>
            <a:endParaRPr/>
          </a:p>
          <a:p>
            <a:pPr indent="-342900" lvl="0" marL="457200" rtl="0" algn="l">
              <a:spcBef>
                <a:spcPts val="0"/>
              </a:spcBef>
              <a:spcAft>
                <a:spcPts val="0"/>
              </a:spcAft>
              <a:buSzPts val="1800"/>
              <a:buChar char="-"/>
            </a:pPr>
            <a:r>
              <a:rPr lang="en"/>
              <a:t>Customize table data based on </a:t>
            </a:r>
            <a:r>
              <a:rPr lang="en"/>
              <a:t>selected parameters</a:t>
            </a:r>
            <a:endParaRPr/>
          </a:p>
        </p:txBody>
      </p:sp>
      <p:pic>
        <p:nvPicPr>
          <p:cNvPr id="136" name="Google Shape;136;p21"/>
          <p:cNvPicPr preferRelativeResize="0"/>
          <p:nvPr/>
        </p:nvPicPr>
        <p:blipFill>
          <a:blip r:embed="rId3">
            <a:alphaModFix/>
          </a:blip>
          <a:stretch>
            <a:fillRect/>
          </a:stretch>
        </p:blipFill>
        <p:spPr>
          <a:xfrm>
            <a:off x="4866300" y="85950"/>
            <a:ext cx="4189375" cy="29802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